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0" r:id="rId6"/>
    <p:sldId id="259"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a:solidFill>
                  <a:schemeClr val="tx1"/>
                </a:solidFill>
              </a:rPr>
              <a:t>جامعة ديالى</a:t>
            </a:r>
            <a:endParaRPr lang="en-US" b="1" dirty="0">
              <a:solidFill>
                <a:schemeClr val="tx1"/>
              </a:solidFill>
            </a:endParaRPr>
          </a:p>
          <a:p>
            <a:r>
              <a:rPr lang="ar-SA" b="1" dirty="0">
                <a:solidFill>
                  <a:schemeClr val="tx1"/>
                </a:solidFill>
              </a:rPr>
              <a:t> كلية الإدارة والاقتصاد</a:t>
            </a:r>
            <a:endParaRPr lang="en-US" b="1" dirty="0">
              <a:solidFill>
                <a:schemeClr val="tx1"/>
              </a:solidFill>
            </a:endParaRPr>
          </a:p>
          <a:p>
            <a:r>
              <a:rPr lang="ar-SA" dirty="0">
                <a:solidFill>
                  <a:schemeClr val="tx1"/>
                </a:solidFill>
              </a:rPr>
              <a:t>قسم الاقتصاد</a:t>
            </a:r>
            <a:endParaRPr lang="en-US" dirty="0">
              <a:solidFill>
                <a:schemeClr val="tx1"/>
              </a:solidFill>
            </a:endParaRPr>
          </a:p>
          <a:p>
            <a:r>
              <a:rPr lang="ar-SA" dirty="0">
                <a:solidFill>
                  <a:schemeClr val="tx1"/>
                </a:solidFill>
              </a:rPr>
              <a:t>  </a:t>
            </a:r>
            <a:endParaRPr lang="en-US" dirty="0">
              <a:solidFill>
                <a:schemeClr val="tx1"/>
              </a:solidFill>
            </a:endParaRPr>
          </a:p>
          <a:p>
            <a:r>
              <a:rPr lang="ar-SA" b="1" dirty="0">
                <a:solidFill>
                  <a:schemeClr val="tx1"/>
                </a:solidFill>
              </a:rPr>
              <a:t>محاضرات</a:t>
            </a:r>
            <a:endParaRPr lang="en-US" b="1" dirty="0">
              <a:solidFill>
                <a:schemeClr val="tx1"/>
              </a:solidFill>
            </a:endParaRPr>
          </a:p>
          <a:p>
            <a:r>
              <a:rPr lang="ar-SA" dirty="0">
                <a:solidFill>
                  <a:schemeClr val="tx1"/>
                </a:solidFill>
              </a:rPr>
              <a:t>   في الاقتصاد القياســــــــــــي</a:t>
            </a:r>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marL="0" indent="0">
              <a:buNone/>
            </a:pPr>
            <a:r>
              <a:rPr lang="ar-SA" b="1" dirty="0"/>
              <a:t/>
            </a:r>
            <a:br>
              <a:rPr lang="ar-SA" b="1" dirty="0"/>
            </a:br>
            <a:r>
              <a:rPr lang="ar-SA" b="1" dirty="0"/>
              <a:t>1-1: ما هو الاقتصاد القياسي:</a:t>
            </a:r>
            <a:endParaRPr lang="en-US" dirty="0"/>
          </a:p>
          <a:p>
            <a:pPr marL="0" indent="0">
              <a:buNone/>
            </a:pPr>
            <a:r>
              <a:rPr lang="ar-SA" dirty="0"/>
              <a:t>كلمة الاقتصاد  القياسي تعني حرفيا القياس في الاقتصاد، هذه معنى واسع يشمل العديد من المفاهيم الاقتصادية والتي تعتمد في الغالب على القياسات حيث اغلب الاقتصاديون يهتمون بعملية القياس حيث يتم قياس الناتج المحلي، البطالة، عرض النقود، الصادرات، الواردات، ..الخ.  ماذا نقصد بالاقتصاد القياسي؟ هو تطبيق الطرق الرياضية والإحصائية لتحليل البيانات  الاقتصادية بهدف إعطاء محتوى رقمي للنظريات الاقتصادية للتأكد من صحة  تلك النظريات. من هذه التعريف نستطيع أن نفرق بين الاقتصاد الرياضي والاقتصاد القياسي، حيث يعتمد الاقتصاد الرياضي على تطبيق النظريات الرياضية فقط. والنظريات المشتقة لا تســتلزم بالضرورة على بيانات رقميه. البداية الحقيقية للاقتصاد القياسي هي مع تأسيس جمعية الاقتصاد لقياسي </a:t>
            </a:r>
            <a:r>
              <a:rPr lang="en-GB" dirty="0"/>
              <a:t>(Econometric Society</a:t>
            </a:r>
            <a:r>
              <a:rPr lang="en-US" dirty="0"/>
              <a:t>)</a:t>
            </a:r>
            <a:r>
              <a:rPr lang="ar-SA" dirty="0"/>
              <a:t>  في عام (</a:t>
            </a:r>
            <a:r>
              <a:rPr lang="en-US" dirty="0"/>
              <a:t>1930</a:t>
            </a:r>
            <a:r>
              <a:rPr lang="ar-SA" dirty="0"/>
              <a:t>) ودورية </a:t>
            </a:r>
            <a:r>
              <a:rPr lang="ar-SA" dirty="0" err="1"/>
              <a:t>اكنومتريكا</a:t>
            </a:r>
            <a:r>
              <a:rPr lang="ar-IQ" dirty="0"/>
              <a:t> (</a:t>
            </a:r>
            <a:r>
              <a:rPr lang="en-US" dirty="0"/>
              <a:t>Econometrical Journal</a:t>
            </a:r>
            <a:r>
              <a:rPr lang="ar-IQ" dirty="0"/>
              <a:t>) </a:t>
            </a:r>
            <a:r>
              <a:rPr lang="ar-SA" dirty="0"/>
              <a:t>في يناير (</a:t>
            </a:r>
            <a:r>
              <a:rPr lang="en-US" dirty="0"/>
              <a:t>1933</a:t>
            </a:r>
            <a:r>
              <a:rPr lang="ar-SA" dirty="0"/>
              <a:t>).</a:t>
            </a:r>
            <a:endParaRPr lang="en-US" dirty="0"/>
          </a:p>
          <a:p>
            <a:pPr marL="0" indent="0">
              <a:buNone/>
            </a:pPr>
            <a:endParaRPr lang="ar-IQ" dirty="0"/>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marL="0" indent="0">
              <a:buNone/>
            </a:pPr>
            <a:r>
              <a:rPr lang="ar-SA" b="1" dirty="0" smtClean="0"/>
              <a:t>1-2</a:t>
            </a:r>
            <a:r>
              <a:rPr lang="ar-SA" b="1" dirty="0"/>
              <a:t>: النماذج الاقتصادية والقياسية:</a:t>
            </a:r>
            <a:endParaRPr lang="en-US" dirty="0"/>
          </a:p>
          <a:p>
            <a:pPr marL="0" indent="0">
              <a:buNone/>
            </a:pPr>
            <a:r>
              <a:rPr lang="ar-SA" dirty="0"/>
              <a:t>المهمة الأولى للاقتصاد القياسي هي تكوين النموذج القياسي. ما هو النموذج القياسي؟ النموذج (</a:t>
            </a:r>
            <a:r>
              <a:rPr lang="en-US" dirty="0"/>
              <a:t>Model</a:t>
            </a:r>
            <a:r>
              <a:rPr lang="ar-SA" dirty="0"/>
              <a:t>) هو تمثيل مبسط للواقع الحقيقي. على سبيل المثال نقول إن الكميه المطلوبة من البرتقال تعتمد على سعر البرتقال هذه تعتبر تبسيط للواقع لان هناك العديد من العوامل المؤثرة على قرار شراء البرتقال على سبيل المثال الدخل، نوعية الغذاء ، الذوق، …سعر التفاح…  الخ من الأسباب التي قد تؤثر على قرار شراء كميه من البرتقال. </a:t>
            </a:r>
            <a:endParaRPr lang="en-US" dirty="0"/>
          </a:p>
          <a:p>
            <a:pPr marL="0" indent="0">
              <a:buNone/>
            </a:pPr>
            <a:r>
              <a:rPr lang="ar-SA" dirty="0" smtClean="0"/>
              <a:t>العديد </a:t>
            </a:r>
            <a:r>
              <a:rPr lang="ar-SA" dirty="0"/>
              <a:t>من العلماء نادوا بعملية التبسيط لأن النماذج المبسطة تمثل وسيله ابسط لفهم الواقع ولتوصيل المعلومة وكذلك أسهل في عملية اختبار النظرية والتأكد من صحتها. مثل كارل بوبر (</a:t>
            </a:r>
            <a:r>
              <a:rPr lang="en-GB" dirty="0"/>
              <a:t>Karl Popper</a:t>
            </a:r>
            <a:r>
              <a:rPr lang="ar-SA" dirty="0"/>
              <a:t>) و ميلتون فريمان ( </a:t>
            </a:r>
            <a:r>
              <a:rPr lang="en-GB" dirty="0"/>
              <a:t>(Milton Friedman</a:t>
            </a:r>
            <a:r>
              <a:rPr lang="ar-SA" dirty="0"/>
              <a:t>. أن اختيار نموذج مبسط لشرح العالم الحقيقي يؤدي إلى الانتقاد ين التاليين:</a:t>
            </a:r>
            <a:endParaRPr lang="en-US" dirty="0"/>
          </a:p>
          <a:p>
            <a:pPr lvl="0"/>
            <a:r>
              <a:rPr lang="ar-SA" dirty="0"/>
              <a:t>النموذج يكون مبسط جدا.</a:t>
            </a:r>
            <a:endParaRPr lang="en-US" dirty="0"/>
          </a:p>
          <a:p>
            <a:pPr lvl="0"/>
            <a:r>
              <a:rPr lang="ar-SA" dirty="0"/>
              <a:t>الافتراضات غير واقعية.</a:t>
            </a:r>
            <a:endParaRPr lang="en-US" dirty="0"/>
          </a:p>
          <a:p>
            <a:pPr marL="0" indent="0">
              <a:buNone/>
            </a:pPr>
            <a:r>
              <a:rPr lang="ar-SA" dirty="0"/>
              <a:t>على سبيل المثال، مثال الطلب على البرتقال، ببناء نموذج  الطلب على البرتقال يعتمد فقط على السعر هو تبسيط للواقع،  وغير واقعي. للرد على انتقاد التبسيط نستطيع إن نقول انه من الأفضل الابتداء بنموذج مبسط وبناء نموذج اكثر تعقيدا. هذه الفكرة عبر عنها </a:t>
            </a:r>
            <a:r>
              <a:rPr lang="ar-SA" dirty="0" err="1"/>
              <a:t>كوبمان</a:t>
            </a:r>
            <a:r>
              <a:rPr lang="ar-SA" dirty="0"/>
              <a:t>. وفي الجانب الأخر هناك من يقول انه الأفضل الابتداء بنموذج عام وتبسيطه حسب البيانات الموجودة مثل سرجان </a:t>
            </a:r>
            <a:r>
              <a:rPr lang="en-GB" dirty="0"/>
              <a:t>(</a:t>
            </a:r>
            <a:r>
              <a:rPr lang="en-GB" dirty="0" err="1"/>
              <a:t>Sargan</a:t>
            </a:r>
            <a:r>
              <a:rPr lang="en-GB" dirty="0"/>
              <a:t>) </a:t>
            </a:r>
            <a:r>
              <a:rPr lang="ar-SA" dirty="0"/>
              <a:t> و ديفيد هنري</a:t>
            </a:r>
            <a:r>
              <a:rPr lang="ar-IQ" dirty="0"/>
              <a:t> ( </a:t>
            </a:r>
            <a:r>
              <a:rPr lang="en-GB" dirty="0"/>
              <a:t>(David Hendry</a:t>
            </a:r>
            <a:endParaRPr lang="en-US" dirty="0"/>
          </a:p>
          <a:p>
            <a:pPr marL="0" indent="0">
              <a:buNone/>
            </a:pPr>
            <a:endParaRPr lang="ar-IQ" dirty="0"/>
          </a:p>
        </p:txBody>
      </p:sp>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47500" lnSpcReduction="20000"/>
          </a:bodyPr>
          <a:lstStyle/>
          <a:p>
            <a:pPr marL="0" indent="0">
              <a:buNone/>
            </a:pPr>
            <a:r>
              <a:rPr lang="ar-SA" dirty="0"/>
              <a:t>أما من ناحية الافتراضات غير واقعية فهذا يسري على معظم النظريات حيث يقول فريمان إن الافتراضات لأي نظريه لا تتسم بالواقعية يقول: السؤال المهم عن الافتراضات  ليس ما إذا كانت تصور صورة واقعية بل هو فإذا كانت تعطي صوره تقريبية كافيه للغرض المطلوب. وهذا السؤال يمكن ألا جابه عنه برؤية ما إذا كانت النظرية تعمل أي هل تعطي تنبؤات صحيحه؟. بالعودة إلي مثالنا السابق، الطلب على البرتقال، إذا قلنا انه فقط يعتمد على سعر البرتقال هذا افتراض وصفي غير واقعي. ولكن، إذا أضفنا المتغيرات الأخرى. مثل الدخل وسعر التفاح فان هذا لا يضيف واقعية إلي النموذج. حتى هذا النموذج ممكن القول انه لا يتسم بالواقعية وذلك لأن هناك متغيرات أخرى لم يتضمنها النموذج.  ولكن مسألة </a:t>
            </a:r>
            <a:r>
              <a:rPr lang="ar-SA" dirty="0" err="1"/>
              <a:t>آي</a:t>
            </a:r>
            <a:r>
              <a:rPr lang="ar-SA" dirty="0"/>
              <a:t> من النماذج يكون اكثر فائدة في التنبؤ  بالطلب على البرتقال هذا يعتمد على البيانات المتوفرة والبيانات التي يمكن الحصول عليها. عمليا، يتضمن النموذج جميع المتغيرات التي تعتبر مهمة في تحديد النموذج ونترك المتغيرات في المتغير العشوائي. هذا ما يفرق بين النموذج الاقتصادي والنموذج القياسي.</a:t>
            </a:r>
            <a:endParaRPr lang="en-US" dirty="0"/>
          </a:p>
          <a:p>
            <a:pPr marL="0" indent="0">
              <a:buNone/>
            </a:pPr>
            <a:r>
              <a:rPr lang="ar-SA" b="1" dirty="0"/>
              <a:t>النموذج الاقتصادي</a:t>
            </a:r>
            <a:r>
              <a:rPr lang="ar-SA" dirty="0"/>
              <a:t> هو مجموعه من الافتراضات التي تصف بالتقريب سلوك اقتصاد معين أو قطاع من الاقتصاد. </a:t>
            </a:r>
            <a:endParaRPr lang="ar-IQ" dirty="0" smtClean="0"/>
          </a:p>
          <a:p>
            <a:pPr marL="0" indent="0">
              <a:buNone/>
            </a:pPr>
            <a:r>
              <a:rPr lang="ar-SA" b="1" dirty="0" smtClean="0"/>
              <a:t>النموذج </a:t>
            </a:r>
            <a:r>
              <a:rPr lang="ar-SA" b="1" dirty="0"/>
              <a:t>القياسي يتكون مما يلي</a:t>
            </a:r>
            <a:r>
              <a:rPr lang="ar-SA" dirty="0"/>
              <a:t>:</a:t>
            </a:r>
            <a:endParaRPr lang="en-US" dirty="0"/>
          </a:p>
          <a:p>
            <a:pPr marL="0" indent="0">
              <a:buNone/>
            </a:pPr>
            <a:r>
              <a:rPr lang="ar-SA" b="1" dirty="0"/>
              <a:t>أولاً:</a:t>
            </a:r>
            <a:r>
              <a:rPr lang="ar-SA" dirty="0"/>
              <a:t> مجموعه من المعادلات السلوكية المشتقة من نموذج اقتصادي.  هذه المعادلات تتضمن بعض المتغيرات و متغير عشوائي والذي يتضمن جميع المتغيرات والتي تعتبر غير رئيسيه في وصف الغرض المطلوب للنموذج </a:t>
            </a:r>
            <a:endParaRPr lang="en-US" dirty="0"/>
          </a:p>
          <a:p>
            <a:pPr marL="0" indent="0">
              <a:buNone/>
            </a:pPr>
            <a:r>
              <a:rPr lang="ar-SA" b="1" dirty="0"/>
              <a:t>ثانياً:</a:t>
            </a:r>
            <a:r>
              <a:rPr lang="ar-SA" dirty="0"/>
              <a:t> يفيد ما إذا كان إذا ما كان هناك خطأ في المشاهدات المتحصل عليها.</a:t>
            </a:r>
            <a:endParaRPr lang="en-US" dirty="0"/>
          </a:p>
          <a:p>
            <a:pPr marL="0" indent="0">
              <a:buNone/>
            </a:pPr>
            <a:r>
              <a:rPr lang="ar-SA" b="1" dirty="0"/>
              <a:t>ثالثاً:</a:t>
            </a:r>
            <a:r>
              <a:rPr lang="ar-SA" dirty="0"/>
              <a:t> تحديد توزيع الاحتمالات للمتغير العشوائي.</a:t>
            </a:r>
            <a:endParaRPr lang="en-US" dirty="0"/>
          </a:p>
          <a:p>
            <a:r>
              <a:rPr lang="ar-SA" dirty="0"/>
              <a:t>بهذه المحددات نستطيع أن نواصل اختبار صحة النموذج الاقتصادي ويستخدم  للتبوء أو تحليل سياسة اقتصادية معينه.</a:t>
            </a:r>
            <a:endParaRPr lang="en-US" dirty="0"/>
          </a:p>
          <a:p>
            <a:pPr marL="0" indent="0">
              <a:buNone/>
            </a:pPr>
            <a:r>
              <a:rPr lang="ar-SA" b="1" dirty="0"/>
              <a:t>مثال:</a:t>
            </a:r>
            <a:r>
              <a:rPr lang="ar-SA" dirty="0"/>
              <a:t> دالة الطلب، النموذج القياسي كما يلي:</a:t>
            </a:r>
            <a:endParaRPr lang="en-US" dirty="0"/>
          </a:p>
          <a:p>
            <a:pPr marL="0" indent="0">
              <a:buNone/>
            </a:pPr>
            <a:r>
              <a:rPr lang="ar-SA" b="1" dirty="0"/>
              <a:t>أولاً:</a:t>
            </a:r>
            <a:r>
              <a:rPr lang="ar-SA" dirty="0"/>
              <a:t> المعادلة السلوكية               </a:t>
            </a:r>
            <a:endParaRPr lang="en-US" dirty="0"/>
          </a:p>
          <a:p>
            <a:pPr marL="0" indent="0">
              <a:buNone/>
            </a:pPr>
            <a:r>
              <a:rPr lang="ar-SA" dirty="0"/>
              <a:t>حيث  (</a:t>
            </a:r>
            <a:r>
              <a:rPr lang="en-US" dirty="0"/>
              <a:t>(</a:t>
            </a:r>
            <a:r>
              <a:rPr lang="en-GB" dirty="0"/>
              <a:t>Q</a:t>
            </a:r>
            <a:r>
              <a:rPr lang="ar-SA" dirty="0"/>
              <a:t> الكميه المطلوبة،  و</a:t>
            </a:r>
            <a:r>
              <a:rPr lang="ar-IQ" dirty="0"/>
              <a:t>(</a:t>
            </a:r>
            <a:r>
              <a:rPr lang="en-GB" dirty="0"/>
              <a:t>P</a:t>
            </a:r>
            <a:r>
              <a:rPr lang="ar-SA" dirty="0"/>
              <a:t>) السعر. حيث تمثل المتغيرات المشاهدة و </a:t>
            </a:r>
            <a:r>
              <a:rPr lang="en-GB" dirty="0"/>
              <a:t>(u)</a:t>
            </a:r>
            <a:r>
              <a:rPr lang="ar-SA" dirty="0"/>
              <a:t> متغير عشوائي. و</a:t>
            </a:r>
            <a:r>
              <a:rPr lang="el-GR" dirty="0"/>
              <a:t>β</a:t>
            </a:r>
            <a:r>
              <a:rPr lang="en-US" dirty="0"/>
              <a:t>) </a:t>
            </a:r>
            <a:r>
              <a:rPr lang="ar-SA" dirty="0"/>
              <a:t>  و </a:t>
            </a:r>
            <a:r>
              <a:rPr lang="en-US" dirty="0"/>
              <a:t>(</a:t>
            </a:r>
            <a:r>
              <a:rPr lang="el-GR" dirty="0"/>
              <a:t>α </a:t>
            </a:r>
            <a:r>
              <a:rPr lang="ar-SA" dirty="0"/>
              <a:t>معالم النموذج.</a:t>
            </a:r>
            <a:endParaRPr lang="en-US" dirty="0"/>
          </a:p>
          <a:p>
            <a:pPr marL="0" indent="0">
              <a:buNone/>
            </a:pPr>
            <a:r>
              <a:rPr lang="ar-SA" b="1" dirty="0"/>
              <a:t>ثانياً:</a:t>
            </a:r>
            <a:r>
              <a:rPr lang="ar-SA" dirty="0"/>
              <a:t> تحديد  التوزيع الاحتمالي للعشوائي حيث يعبر عنه بما يلي:   وقيم  المشاهدات المختلفة  مستثقله وموزعه توزيع طبيعي بوسط = الصفر وتباين </a:t>
            </a:r>
            <a:r>
              <a:rPr lang="en-GB" dirty="0">
                <a:sym typeface="Symbol"/>
              </a:rPr>
              <a:t></a:t>
            </a:r>
            <a:r>
              <a:rPr lang="en-GB" baseline="30000" dirty="0"/>
              <a:t>2</a:t>
            </a:r>
            <a:endParaRPr lang="en-US" dirty="0"/>
          </a:p>
          <a:p>
            <a:pPr marL="0" indent="0">
              <a:buNone/>
            </a:pPr>
            <a:r>
              <a:rPr lang="ar-SA" dirty="0"/>
              <a:t>بهذه المحددات  يمكن مواصلة اختبار قانون الطلب.  وكذلك يمكن استخدام الدالة </a:t>
            </a:r>
            <a:r>
              <a:rPr lang="ar-SA" dirty="0" err="1"/>
              <a:t>للتنبوء</a:t>
            </a:r>
            <a:r>
              <a:rPr lang="ar-SA" dirty="0"/>
              <a:t> بأي تغير في السعر.</a:t>
            </a:r>
            <a:endParaRPr lang="en-US" dirty="0"/>
          </a:p>
          <a:p>
            <a:endParaRPr lang="ar-IQ" dirty="0"/>
          </a:p>
        </p:txBody>
      </p:sp>
    </p:spTree>
    <p:extLst>
      <p:ext uri="{BB962C8B-B14F-4D97-AF65-F5344CB8AC3E}">
        <p14:creationId xmlns:p14="http://schemas.microsoft.com/office/powerpoint/2010/main" val="24796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549275"/>
            <a:ext cx="6768751" cy="5576888"/>
          </a:xfrm>
          <a:prstGeom prst="rect">
            <a:avLst/>
          </a:prstGeom>
          <a:solidFill>
            <a:schemeClr val="accent1"/>
          </a:solidFill>
          <a:ln>
            <a:noFill/>
          </a:ln>
          <a:effectLst/>
        </p:spPr>
      </p:pic>
    </p:spTree>
    <p:extLst>
      <p:ext uri="{BB962C8B-B14F-4D97-AF65-F5344CB8AC3E}">
        <p14:creationId xmlns:p14="http://schemas.microsoft.com/office/powerpoint/2010/main" val="22067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95021063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TotalTime>
  <Words>591</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2</cp:revision>
  <dcterms:created xsi:type="dcterms:W3CDTF">2020-01-04T09:30:31Z</dcterms:created>
  <dcterms:modified xsi:type="dcterms:W3CDTF">2020-01-04T09:41:49Z</dcterms:modified>
</cp:coreProperties>
</file>